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  <p:sldMasterId id="2147483660" r:id="rId9"/>
    <p:sldMasterId id="2147483662" r:id="rId10"/>
    <p:sldMasterId id="2147483664" r:id="rId11"/>
    <p:sldMasterId id="2147483666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y="8229600" cx="14630400"/>
  <p:notesSz cx="8229600" cy="14630400"/>
  <p:embeddedFontLst>
    <p:embeddedFont>
      <p:font typeface="Nobile"/>
      <p:regular r:id="rId23"/>
      <p:bold r:id="rId24"/>
      <p:italic r:id="rId25"/>
      <p:boldItalic r:id="rId26"/>
    </p:embeddedFont>
    <p:embeddedFont>
      <p:font typeface="Alexandri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YjY/Hh7iPuIl4ZkzwqrRfU/X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font" Target="fonts/Nobile-bold.fntdata"/><Relationship Id="rId23" Type="http://schemas.openxmlformats.org/officeDocument/2006/relationships/font" Target="fonts/Nobil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26" Type="http://schemas.openxmlformats.org/officeDocument/2006/relationships/font" Target="fonts/Nobile-boldItalic.fntdata"/><Relationship Id="rId25" Type="http://schemas.openxmlformats.org/officeDocument/2006/relationships/font" Target="fonts/Nobile-italic.fntdata"/><Relationship Id="rId28" Type="http://schemas.openxmlformats.org/officeDocument/2006/relationships/font" Target="fonts/Alexandria-bold.fntdata"/><Relationship Id="rId27" Type="http://schemas.openxmlformats.org/officeDocument/2006/relationships/font" Target="fonts/Alexandria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customschemas.google.com/relationships/presentationmetadata" Target="metadata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10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812520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show zephyr repo + documentation. support boards and subsystems</a:t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8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6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4" Type="http://schemas.openxmlformats.org/officeDocument/2006/relationships/theme" Target="../theme/theme9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" name="Google Shape;12;p10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0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" name="Google Shape;19;p12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" name="Google Shape;26;p14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6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0" name="Google Shape;40;p18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8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7" name="Google Shape;47;p20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0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20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4" name="Google Shape;54;p22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24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4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24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8" name="Google Shape;68;p26">
            <a:hlinkClick r:id="rId1"/>
          </p:cNvPr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6"/>
          <p:cNvSpPr txBox="1"/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19.png"/><Relationship Id="rId12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2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/>
          <p:nvPr/>
        </p:nvSpPr>
        <p:spPr>
          <a:xfrm>
            <a:off x="6280200" y="308304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Zephyr RTOS Intro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6280200" y="4131720"/>
            <a:ext cx="75560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6280200" y="4766760"/>
            <a:ext cx="362520" cy="36252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/>
          <p:nvPr/>
        </p:nvSpPr>
        <p:spPr>
          <a:xfrm>
            <a:off x="6280200" y="104760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Agenda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6280200" y="2096280"/>
            <a:ext cx="510120" cy="510120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6365160" y="213912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7017480" y="2174400"/>
            <a:ext cx="310032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What is Zephyr RTOS?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7017480" y="2664720"/>
            <a:ext cx="68191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Small, scalable open-source RTOS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6280200" y="3481200"/>
            <a:ext cx="510120" cy="510120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6365160" y="352368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7017480" y="355896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Key Features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017480" y="4049640"/>
            <a:ext cx="68191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Architecture, boards, connectivity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6280200" y="4866120"/>
            <a:ext cx="510120" cy="510120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6365160" y="490860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7017480" y="49438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Advantages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7017480" y="5434200"/>
            <a:ext cx="68191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Compared to alternatives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6280200" y="6251040"/>
            <a:ext cx="510120" cy="510120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6365160" y="6293520"/>
            <a:ext cx="33984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b="0" sz="26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7017480" y="632880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Real-World Use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017480" y="6819120"/>
            <a:ext cx="681912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Products, trends, getting started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/>
          <p:nvPr/>
        </p:nvSpPr>
        <p:spPr>
          <a:xfrm>
            <a:off x="6276600" y="622440"/>
            <a:ext cx="6175080" cy="705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What is Zephyr RTOS?</a:t>
            </a:r>
            <a:endParaRPr b="0" sz="4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6276600" y="1666440"/>
            <a:ext cx="7563240" cy="1315440"/>
          </a:xfrm>
          <a:prstGeom prst="roundRect">
            <a:avLst>
              <a:gd fmla="val 720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6509880" y="1899720"/>
            <a:ext cx="2822040" cy="3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Small &amp; Scalable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6509880" y="2387880"/>
            <a:ext cx="7096320" cy="3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Designed for resource-constrained embedded systems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6276600" y="3207960"/>
            <a:ext cx="7563240" cy="1315440"/>
          </a:xfrm>
          <a:prstGeom prst="roundRect">
            <a:avLst>
              <a:gd fmla="val 720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6509880" y="3441600"/>
            <a:ext cx="2822040" cy="3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Open Source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6509880" y="3929400"/>
            <a:ext cx="7096320" cy="3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Vendor-neutral, community-driven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6276600" y="4749840"/>
            <a:ext cx="7563240" cy="1315440"/>
          </a:xfrm>
          <a:prstGeom prst="roundRect">
            <a:avLst>
              <a:gd fmla="val 720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509880" y="4983120"/>
            <a:ext cx="2822040" cy="3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Wide Support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509880" y="5471280"/>
            <a:ext cx="7096320" cy="3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ARM, RISC-V, x86, Xtensa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6276600" y="6291360"/>
            <a:ext cx="7563240" cy="1315440"/>
          </a:xfrm>
          <a:prstGeom prst="roundRect">
            <a:avLst>
              <a:gd fmla="val 720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6509880" y="6524640"/>
            <a:ext cx="2822040" cy="352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Heritage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509880" y="7012800"/>
            <a:ext cx="7096320" cy="36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Originated from Wind River's Rocket OS (2015)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793800" y="1293840"/>
            <a:ext cx="567036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Key Features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793800" y="27856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Minimal Footprint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93800" y="336672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&lt;8KB Flash, &lt;5KB RAM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793800" y="380916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Scalable to multi-core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793800" y="425124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BLE 5.3, Wi-Fi, CAN, USB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7599600" y="278568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Extensive Support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7599600" y="329472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750+ boards, 220+ sensors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7599600" y="373716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CMake, Kconfig, Devicetree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599600" y="417924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Full protocol support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599600" y="4621320"/>
            <a:ext cx="62442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080" lvl="0" marL="34308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to Sans Symbols"/>
              <a:buChar char="∙"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Power management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712080" y="560160"/>
            <a:ext cx="5647320" cy="63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Architecture Overview</a:t>
            </a:r>
            <a:endParaRPr b="0" sz="4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880" y="1603440"/>
            <a:ext cx="1306800" cy="117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0360" y="2156040"/>
            <a:ext cx="285840" cy="3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/>
          <p:nvPr/>
        </p:nvSpPr>
        <p:spPr>
          <a:xfrm>
            <a:off x="4870800" y="1806840"/>
            <a:ext cx="1470600" cy="3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Application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870800" y="2246760"/>
            <a:ext cx="1470600" cy="3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User code</a:t>
            </a:r>
            <a:endParaRPr b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4718160" y="2791800"/>
            <a:ext cx="9149040" cy="11160"/>
          </a:xfrm>
          <a:prstGeom prst="roundRect">
            <a:avLst>
              <a:gd fmla="val 74787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6120" y="2826720"/>
            <a:ext cx="2614320" cy="117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0360" y="3234240"/>
            <a:ext cx="285840" cy="3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5524560" y="3030120"/>
            <a:ext cx="2400840" cy="3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Services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5524560" y="3470040"/>
            <a:ext cx="2400840" cy="3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Middleware components</a:t>
            </a:r>
            <a:endParaRPr b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5371920" y="4015080"/>
            <a:ext cx="8495280" cy="11160"/>
          </a:xfrm>
          <a:prstGeom prst="roundRect">
            <a:avLst>
              <a:gd fmla="val 74787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6" name="Google Shape;1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2360" y="4050000"/>
            <a:ext cx="3921840" cy="117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0360" y="4457520"/>
            <a:ext cx="285840" cy="3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6178320" y="4253400"/>
            <a:ext cx="1734840" cy="3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OS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6178320" y="4693680"/>
            <a:ext cx="1734840" cy="3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Core functionality</a:t>
            </a:r>
            <a:endParaRPr b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6025680" y="5238360"/>
            <a:ext cx="7841520" cy="11160"/>
          </a:xfrm>
          <a:prstGeom prst="roundRect">
            <a:avLst>
              <a:gd fmla="val 74787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1" name="Google Shape;16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8960" y="5273280"/>
            <a:ext cx="5229000" cy="117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0360" y="5680800"/>
            <a:ext cx="285840" cy="3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/>
          <p:nvPr/>
        </p:nvSpPr>
        <p:spPr>
          <a:xfrm>
            <a:off x="6831720" y="5477040"/>
            <a:ext cx="1992960" cy="3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Kernel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6831720" y="5916960"/>
            <a:ext cx="1992960" cy="3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Scheduling, memory</a:t>
            </a:r>
            <a:endParaRPr b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/>
          <p:nvPr/>
        </p:nvSpPr>
        <p:spPr>
          <a:xfrm>
            <a:off x="6679080" y="6461640"/>
            <a:ext cx="7187760" cy="11160"/>
          </a:xfrm>
          <a:prstGeom prst="roundRect">
            <a:avLst>
              <a:gd fmla="val 74787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6" name="Google Shape;16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5200" y="6496920"/>
            <a:ext cx="6536520" cy="1172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70360" y="6904080"/>
            <a:ext cx="285840" cy="3574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/>
          <p:nvPr/>
        </p:nvSpPr>
        <p:spPr>
          <a:xfrm>
            <a:off x="7485480" y="6700320"/>
            <a:ext cx="2103840" cy="31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HAL</a:t>
            </a:r>
            <a:endParaRPr b="0" sz="2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7485480" y="7140240"/>
            <a:ext cx="2103840" cy="325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Hardware abstraction</a:t>
            </a:r>
            <a:endParaRPr b="0" sz="16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/>
          <p:nvPr/>
        </p:nvSpPr>
        <p:spPr>
          <a:xfrm>
            <a:off x="793800" y="1251000"/>
            <a:ext cx="6767280" cy="708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Zephyr vs Other RTOSes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1857240" y="295236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Open Source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793800" y="3442680"/>
            <a:ext cx="38984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Apache 2.0 vs commercial licensing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880" y="3544560"/>
            <a:ext cx="339120" cy="42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9937800" y="251316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Hardware Support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9937800" y="3003840"/>
            <a:ext cx="389844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750+ boards vs 40-100 for others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9200" y="2964240"/>
            <a:ext cx="339120" cy="42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10051200" y="390636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Community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10051200" y="4396680"/>
            <a:ext cx="37850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1,100+ contributors, 5x growth since 2017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6" name="Google Shape;18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42960" y="4483800"/>
            <a:ext cx="339120" cy="42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6"/>
          <p:cNvSpPr/>
          <p:nvPr/>
        </p:nvSpPr>
        <p:spPr>
          <a:xfrm>
            <a:off x="9937800" y="56624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Security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9937800" y="6152760"/>
            <a:ext cx="38984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Dedicated PSIRT and vulnerability management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0" name="Google Shape;19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200" y="6003360"/>
            <a:ext cx="339120" cy="423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1857240" y="5223240"/>
            <a:ext cx="2835000" cy="35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Challenges</a:t>
            </a:r>
            <a:endParaRPr b="0" sz="2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793800" y="5713920"/>
            <a:ext cx="389844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Steeper learning curve, newer ecosystem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4" name="Google Shape;19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52880" y="5423040"/>
            <a:ext cx="339120" cy="42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1" name="Google Shape;2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7"/>
          <p:cNvSpPr/>
          <p:nvPr/>
        </p:nvSpPr>
        <p:spPr>
          <a:xfrm>
            <a:off x="6280200" y="1277280"/>
            <a:ext cx="7556040" cy="141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Advantages over Alternatives</a:t>
            </a:r>
            <a:endParaRPr b="0" sz="4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>
            <a:off x="6280200" y="3035160"/>
            <a:ext cx="7556040" cy="3916800"/>
          </a:xfrm>
          <a:prstGeom prst="roundRect">
            <a:avLst>
              <a:gd fmla="val 243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6287760" y="3042720"/>
            <a:ext cx="7540920" cy="6498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6514920" y="318636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Feature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03840" y="318636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Zephyr RTOS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10289160" y="318636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Linux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7"/>
          <p:cNvSpPr/>
          <p:nvPr/>
        </p:nvSpPr>
        <p:spPr>
          <a:xfrm>
            <a:off x="12174480" y="318636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Bare Metal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/>
          <p:nvPr/>
        </p:nvSpPr>
        <p:spPr>
          <a:xfrm>
            <a:off x="6287760" y="3692880"/>
            <a:ext cx="7540920" cy="6498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6514920" y="383652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Memory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8403840" y="383652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KBs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10289160" y="383652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MBs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12174480" y="383652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Minimal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6287760" y="4343400"/>
            <a:ext cx="7540920" cy="6498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6514920" y="448704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Boot Time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8403840" y="448704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Milliseconds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10289160" y="448704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Seconds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12174480" y="448704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Immediate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6287760" y="4993560"/>
            <a:ext cx="7540920" cy="6498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6514920" y="513720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Determinism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8403840" y="513720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High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10289160" y="513720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Low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12174480" y="513720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Manual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6287760" y="5644080"/>
            <a:ext cx="7540920" cy="6498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6514920" y="578772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Portability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8403840" y="578772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High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10289160" y="578772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Medium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12174480" y="578772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None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6287760" y="6294240"/>
            <a:ext cx="7540920" cy="6498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6514920" y="643788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Power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8403840" y="643788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Efficient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0289160" y="6437880"/>
            <a:ext cx="14238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Hungry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2174480" y="6437880"/>
            <a:ext cx="1427400" cy="36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Variable</a:t>
            </a:r>
            <a:endParaRPr b="0" sz="17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/>
          <p:nvPr/>
        </p:nvSpPr>
        <p:spPr>
          <a:xfrm>
            <a:off x="452160" y="355320"/>
            <a:ext cx="5546160" cy="40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50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Real-World Products Using Zephyr</a:t>
            </a:r>
            <a:endParaRPr b="0" sz="25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0" name="Google Shape;2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60" y="1017360"/>
            <a:ext cx="322956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/>
          <p:nvPr/>
        </p:nvSpPr>
        <p:spPr>
          <a:xfrm>
            <a:off x="3843720" y="1017360"/>
            <a:ext cx="1614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Consumer</a:t>
            </a:r>
            <a:endParaRPr b="0" sz="12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/>
          <p:nvPr/>
        </p:nvSpPr>
        <p:spPr>
          <a:xfrm>
            <a:off x="3843720" y="1296720"/>
            <a:ext cx="10334160" cy="2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Galaxy Ring, Moto Watch 100</a:t>
            </a:r>
            <a:endParaRPr b="0" sz="1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3" name="Google Shape;2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160" y="3272040"/>
            <a:ext cx="322956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/>
          <p:nvPr/>
        </p:nvSpPr>
        <p:spPr>
          <a:xfrm>
            <a:off x="3843720" y="3272040"/>
            <a:ext cx="1614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Computing</a:t>
            </a:r>
            <a:endParaRPr b="0" sz="12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8"/>
          <p:cNvSpPr/>
          <p:nvPr/>
        </p:nvSpPr>
        <p:spPr>
          <a:xfrm>
            <a:off x="3843720" y="3551400"/>
            <a:ext cx="10334160" cy="2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Chromebook EC, Framework Laptop</a:t>
            </a:r>
            <a:endParaRPr b="0" sz="1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6" name="Google Shape;24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60" y="5526360"/>
            <a:ext cx="3229560" cy="199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>
            <a:off x="3843720" y="5526360"/>
            <a:ext cx="1614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5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Industrial</a:t>
            </a:r>
            <a:endParaRPr b="0" sz="12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/>
          <p:nvPr/>
        </p:nvSpPr>
        <p:spPr>
          <a:xfrm>
            <a:off x="3843720" y="5805720"/>
            <a:ext cx="10334160" cy="2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Vestas, BLiXT, IoT devices</a:t>
            </a:r>
            <a:endParaRPr b="0" sz="1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452160" y="7668000"/>
            <a:ext cx="13725720" cy="20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25+ Million Devices in the Field</a:t>
            </a:r>
            <a:endParaRPr b="0" sz="10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040" cy="22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/>
          <p:nvPr/>
        </p:nvSpPr>
        <p:spPr>
          <a:xfrm>
            <a:off x="617400" y="2692440"/>
            <a:ext cx="4410720" cy="55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450" u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Getting Started</a:t>
            </a:r>
            <a:endParaRPr b="0" sz="34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7" name="Google Shape;2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400" y="3508200"/>
            <a:ext cx="881640" cy="1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/>
          <p:nvPr/>
        </p:nvSpPr>
        <p:spPr>
          <a:xfrm>
            <a:off x="1764000" y="3684600"/>
            <a:ext cx="220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Setup</a:t>
            </a:r>
            <a:endParaRPr b="0" sz="1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1764000" y="4066200"/>
            <a:ext cx="12248280" cy="28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Install deps, setup west, get SDK</a:t>
            </a:r>
            <a:endParaRPr b="0" sz="13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0" name="Google Shape;2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00" y="4566960"/>
            <a:ext cx="881640" cy="1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/>
          <p:nvPr/>
        </p:nvSpPr>
        <p:spPr>
          <a:xfrm>
            <a:off x="1764000" y="4743360"/>
            <a:ext cx="220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Develop</a:t>
            </a:r>
            <a:endParaRPr b="0" sz="1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1764000" y="5124600"/>
            <a:ext cx="12248280" cy="28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Clone repo, choose sample, target board</a:t>
            </a:r>
            <a:endParaRPr b="0" sz="13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3" name="Google Shape;26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00" y="5625360"/>
            <a:ext cx="881640" cy="1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/>
          <p:nvPr/>
        </p:nvSpPr>
        <p:spPr>
          <a:xfrm>
            <a:off x="1764000" y="5801760"/>
            <a:ext cx="220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Deploy</a:t>
            </a:r>
            <a:endParaRPr b="0" sz="1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1764000" y="6183360"/>
            <a:ext cx="12248280" cy="28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Build/flash/debug with west</a:t>
            </a:r>
            <a:endParaRPr b="0" sz="13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6" name="Google Shape;26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400" y="6684120"/>
            <a:ext cx="881640" cy="10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/>
          <p:nvPr/>
        </p:nvSpPr>
        <p:spPr>
          <a:xfrm>
            <a:off x="1764000" y="6860520"/>
            <a:ext cx="22050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u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Learn More</a:t>
            </a:r>
            <a:endParaRPr b="0" sz="17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1764000" y="7241760"/>
            <a:ext cx="12248280" cy="281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50" u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Docs, GitHub, Discord</a:t>
            </a:r>
            <a:endParaRPr b="0" sz="135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2025-05-20T13:31:38Z</dcterms:created>
  <dc:creator>PptxGenJS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